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58" r:id="rId6"/>
    <p:sldId id="260" r:id="rId7"/>
    <p:sldId id="262" r:id="rId8"/>
    <p:sldId id="264" r:id="rId9"/>
    <p:sldId id="266" r:id="rId10"/>
    <p:sldId id="267" r:id="rId11"/>
    <p:sldId id="268" r:id="rId12"/>
    <p:sldId id="270" r:id="rId13"/>
    <p:sldId id="271" r:id="rId14"/>
    <p:sldId id="272" r:id="rId15"/>
    <p:sldId id="274" r:id="rId16"/>
    <p:sldId id="275" r:id="rId17"/>
    <p:sldId id="276" r:id="rId18"/>
    <p:sldId id="278" r:id="rId19"/>
    <p:sldId id="279" r:id="rId20"/>
    <p:sldId id="281" r:id="rId21"/>
    <p:sldId id="282" r:id="rId22"/>
    <p:sldId id="283" r:id="rId23"/>
    <p:sldId id="285"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300" r:id="rId37"/>
    <p:sldId id="299"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gs" Target="tags/tag77.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charset="-122"/>
                  <a:ea typeface="微软雅黑" panose="020B0503020204020204" charset="-122"/>
                </a:rPr>
                <a:t>时尚微立体图表合集</a:t>
              </a:r>
              <a:endParaRPr lang="zh-CN" altLang="en-US" sz="2000" b="1" dirty="0">
                <a:solidFill>
                  <a:schemeClr val="accent1"/>
                </a:solidFill>
                <a:effectLst/>
                <a:latin typeface="微软雅黑" panose="020B0503020204020204" charset="-122"/>
                <a:ea typeface="微软雅黑" panose="020B050302020402020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media/image1.jpeg"/><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8">
              <a:extLst>
                <a:ext uri="{BEBA8EAE-BF5A-486C-A8C5-ECC9F3942E4B}">
                  <a14:imgProps xmlns:a14="http://schemas.microsoft.com/office/drawing/2010/main">
                    <a14:imgLayer r:embed="rId9">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3" Type="http://schemas.openxmlformats.org/officeDocument/2006/relationships/slideLayout" Target="../slideLayouts/slideLayout14.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6.png"/><Relationship Id="rId17" Type="http://schemas.openxmlformats.org/officeDocument/2006/relationships/notesSlide" Target="../notesSlides/notesSlide7.xml"/><Relationship Id="rId16" Type="http://schemas.openxmlformats.org/officeDocument/2006/relationships/slideLayout" Target="../slideLayouts/slideLayout14.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6.png"/><Relationship Id="rId17" Type="http://schemas.openxmlformats.org/officeDocument/2006/relationships/notesSlide" Target="../notesSlides/notesSlide8.xml"/><Relationship Id="rId16" Type="http://schemas.openxmlformats.org/officeDocument/2006/relationships/slideLayout" Target="../slideLayouts/slideLayout14.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image" Target="../media/image14.wmf"/><Relationship Id="rId3" Type="http://schemas.openxmlformats.org/officeDocument/2006/relationships/oleObject" Target="../embeddings/oleObject2.bin"/><Relationship Id="rId2" Type="http://schemas.openxmlformats.org/officeDocument/2006/relationships/image" Target="../media/image13.wmf"/><Relationship Id="rId1"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9" Type="http://schemas.openxmlformats.org/officeDocument/2006/relationships/slideLayout" Target="../slideLayouts/slideLayout14.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6.xml"/><Relationship Id="rId1" Type="http://schemas.openxmlformats.org/officeDocument/2006/relationships/tags" Target="../tags/tag7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7" Type="http://schemas.openxmlformats.org/officeDocument/2006/relationships/notesSlide" Target="../notesSlides/notesSlide6.xml"/><Relationship Id="rId16" Type="http://schemas.openxmlformats.org/officeDocument/2006/relationships/slideLayout" Target="../slideLayouts/slideLayout14.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ctr"/>
            <a:r>
              <a:rPr lang="zh-CN" altLang="en-US" sz="7200" dirty="0" smtClean="0">
                <a:latin typeface="华文细黑" panose="02010600040101010101" charset="-122"/>
                <a:ea typeface="字魂27号-布丁体"/>
                <a:sym typeface="华文细黑" panose="02010600040101010101" charset="-122"/>
              </a:rPr>
              <a:t>美</a:t>
            </a:r>
            <a:r>
              <a:rPr lang="en-US" altLang="zh-CN" sz="7200" dirty="0" smtClean="0">
                <a:latin typeface="华文细黑" panose="02010600040101010101" charset="-122"/>
                <a:ea typeface="字魂27号-布丁体"/>
                <a:sym typeface="华文细黑" panose="02010600040101010101" charset="-122"/>
              </a:rPr>
              <a:t> </a:t>
            </a:r>
            <a:r>
              <a:rPr lang="zh-CN" altLang="en-US" sz="7200" dirty="0" smtClean="0">
                <a:latin typeface="华文细黑" panose="02010600040101010101" charset="-122"/>
                <a:ea typeface="字魂27号-布丁体"/>
                <a:sym typeface="华文细黑" panose="02010600040101010101" charset="-122"/>
              </a:rPr>
              <a:t>育</a:t>
            </a:r>
            <a:endParaRPr lang="zh-CN" altLang="en-US" sz="7200" dirty="0" smtClean="0">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2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45167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断章</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49655" y="1876425"/>
            <a:ext cx="9912350" cy="346138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诗歌的想象性、空白点给了读者以无穷无尽的审美解读空间。所以，诗歌的主题不必大一统。读诗读出千面，便会读出自我，读出个性，读出一时一刻的某种情绪、某个想法。《断章》一诗，表达的就是人类的审美感情，以及由此产生的审美活动。</a:t>
            </a:r>
            <a:endParaRPr lang="zh-CN" altLang="en-US">
              <a:latin typeface="楷体" panose="02010609060101010101" charset="-122"/>
              <a:ea typeface="楷体" panose="02010609060101010101" charset="-122"/>
              <a:cs typeface="楷体" panose="02010609060101010101"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楷体" panose="02010609060101010101" charset="-122"/>
                <a:ea typeface="楷体" panose="02010609060101010101" charset="-122"/>
                <a:cs typeface="楷体" panose="02010609060101010101" charset="-122"/>
              </a:rPr>
              <a:t>体验建议：</a:t>
            </a:r>
            <a:r>
              <a:rPr lang="zh-CN" altLang="en-US">
                <a:latin typeface="楷体" panose="02010609060101010101" charset="-122"/>
                <a:ea typeface="楷体" panose="02010609060101010101" charset="-122"/>
                <a:cs typeface="楷体" panose="02010609060101010101" charset="-122"/>
              </a:rPr>
              <a:t>以本文为主要材料，选择相关朗诵、赏析资料，提炼文学作品语言审美要点，可开展讨论和辩论活动。</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1. 请说一说文中这四幅画面之间的联系。</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2. 关于这首诗的主题有很多不同的看法，如哲理说、装饰说、情诗说、过客说、幻想说等，你赞同哪个观点？</a:t>
            </a:r>
            <a:endParaRPr lang="zh-CN" altLang="en-US">
              <a:latin typeface="楷体" panose="02010609060101010101" charset="-122"/>
              <a:ea typeface="楷体" panose="02010609060101010101" charset="-122"/>
              <a:cs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45167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断章</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59510" y="1607820"/>
            <a:ext cx="9912350" cy="92202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楷体" panose="02010609060101010101" charset="-122"/>
              </a:rPr>
              <a:t>由于文学以语言作为媒介和手段，使语言艺术形成了许多自身独具的审美特征：思想性和情感性、间接性与广阔性、结构性与语言美。</a:t>
            </a:r>
            <a:endParaRPr lang="zh-CN" altLang="en-US">
              <a:latin typeface="微软雅黑" panose="020B0503020204020204" charset="-122"/>
              <a:ea typeface="微软雅黑" panose="020B0503020204020204" charset="-122"/>
              <a:cs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cxnSp>
        <p:nvCxnSpPr>
          <p:cNvPr id="7" name="直接连接符 6"/>
          <p:cNvCxnSpPr/>
          <p:nvPr>
            <p:custDataLst>
              <p:tags r:id="rId1"/>
            </p:custDataLst>
          </p:nvPr>
        </p:nvCxnSpPr>
        <p:spPr>
          <a:xfrm>
            <a:off x="2463006" y="3219654"/>
            <a:ext cx="1714861" cy="0"/>
          </a:xfrm>
          <a:prstGeom prst="line">
            <a:avLst/>
          </a:prstGeom>
          <a:noFill/>
          <a:ln w="6350" cap="flat" cmpd="sng" algn="ctr">
            <a:solidFill>
              <a:sysClr val="window" lastClr="FFFFFF">
                <a:lumMod val="65000"/>
              </a:sysClr>
            </a:solidFill>
            <a:prstDash val="sysDash"/>
            <a:miter lim="800000"/>
          </a:ln>
          <a:effectLst/>
        </p:spPr>
      </p:cxnSp>
      <p:sp>
        <p:nvSpPr>
          <p:cNvPr id="16" name="矩形 15"/>
          <p:cNvSpPr/>
          <p:nvPr>
            <p:custDataLst>
              <p:tags r:id="rId2"/>
            </p:custDataLst>
          </p:nvPr>
        </p:nvSpPr>
        <p:spPr>
          <a:xfrm>
            <a:off x="1686918" y="3146911"/>
            <a:ext cx="1358227" cy="81622"/>
          </a:xfrm>
          <a:prstGeom prst="rect">
            <a:avLst/>
          </a:prstGeom>
          <a:solidFill>
            <a:srgbClr val="1F74AD"/>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标题 1"/>
          <p:cNvSpPr txBox="1"/>
          <p:nvPr>
            <p:custDataLst>
              <p:tags r:id="rId3"/>
            </p:custDataLst>
          </p:nvPr>
        </p:nvSpPr>
        <p:spPr>
          <a:xfrm>
            <a:off x="1610995" y="3354705"/>
            <a:ext cx="2835275" cy="2347595"/>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（1）思想性和情感性二者的关系极为密切。从一定意义上讲，文学作品的思想性总是被情感所包裹并通过艺术形象表现出来的，只有将情感渗透在思想里的作品才能具有震撼心灵的艺术魅力。</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10" name="标题 1"/>
          <p:cNvSpPr txBox="1"/>
          <p:nvPr>
            <p:custDataLst>
              <p:tags r:id="rId4"/>
            </p:custDataLst>
          </p:nvPr>
        </p:nvSpPr>
        <p:spPr>
          <a:xfrm>
            <a:off x="1183300" y="2564960"/>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F74AD"/>
                </a:solidFill>
                <a:latin typeface="Arial" panose="020B0604020202020204" pitchFamily="34" charset="0"/>
                <a:ea typeface="微软雅黑" panose="020B0503020204020204" charset="-122"/>
                <a:sym typeface="Arial" panose="020B0604020202020204" pitchFamily="34" charset="0"/>
              </a:rPr>
              <a:t>1</a:t>
            </a:r>
            <a:endParaRPr lang="zh-CN" altLang="en-US" sz="40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5"/>
            </p:custDataLst>
          </p:nvPr>
        </p:nvCxnSpPr>
        <p:spPr>
          <a:xfrm>
            <a:off x="5782256" y="3219654"/>
            <a:ext cx="1714861" cy="0"/>
          </a:xfrm>
          <a:prstGeom prst="line">
            <a:avLst/>
          </a:prstGeom>
          <a:noFill/>
          <a:ln w="6350" cap="flat" cmpd="sng" algn="ctr">
            <a:solidFill>
              <a:sysClr val="window" lastClr="FFFFFF">
                <a:lumMod val="65000"/>
              </a:sysClr>
            </a:solidFill>
            <a:prstDash val="sysDash"/>
            <a:miter lim="800000"/>
          </a:ln>
          <a:effectLst/>
        </p:spPr>
      </p:cxnSp>
      <p:sp>
        <p:nvSpPr>
          <p:cNvPr id="20" name="矩形 19"/>
          <p:cNvSpPr/>
          <p:nvPr>
            <p:custDataLst>
              <p:tags r:id="rId6"/>
            </p:custDataLst>
          </p:nvPr>
        </p:nvSpPr>
        <p:spPr>
          <a:xfrm>
            <a:off x="5006168" y="3146911"/>
            <a:ext cx="1358227" cy="81622"/>
          </a:xfrm>
          <a:prstGeom prst="rect">
            <a:avLst/>
          </a:prstGeom>
          <a:solidFill>
            <a:srgbClr val="3498DB"/>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12" name="标题 1"/>
          <p:cNvSpPr txBox="1"/>
          <p:nvPr>
            <p:custDataLst>
              <p:tags r:id="rId7"/>
            </p:custDataLst>
          </p:nvPr>
        </p:nvSpPr>
        <p:spPr>
          <a:xfrm>
            <a:off x="4930140" y="3354705"/>
            <a:ext cx="2891790" cy="2425065"/>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2）文学形象的间接性，是文学区别于其他一切艺术的重要特征之一。在阅读作品的过程中，通过积极活跃的联想和想象，在自己的头脑中呈现出活生生的形象画面，就构成了语言艺术形象的间接性，因而人们把文学又称“想象的艺术”。</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2" name="标题 1"/>
          <p:cNvSpPr txBox="1"/>
          <p:nvPr>
            <p:custDataLst>
              <p:tags r:id="rId8"/>
            </p:custDataLst>
          </p:nvPr>
        </p:nvSpPr>
        <p:spPr>
          <a:xfrm>
            <a:off x="4502550" y="2564960"/>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3498DB"/>
                </a:solidFill>
                <a:latin typeface="Arial" panose="020B0604020202020204" pitchFamily="34" charset="0"/>
                <a:ea typeface="微软雅黑" panose="020B0503020204020204" charset="-122"/>
                <a:sym typeface="Arial" panose="020B0604020202020204" pitchFamily="34" charset="0"/>
              </a:rPr>
              <a:t>2</a:t>
            </a:r>
            <a:endParaRPr lang="zh-CN" altLang="en-US" sz="40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p:nvPr>
            <p:custDataLst>
              <p:tags r:id="rId9"/>
            </p:custDataLst>
          </p:nvPr>
        </p:nvCxnSpPr>
        <p:spPr>
          <a:xfrm>
            <a:off x="9101506" y="3219653"/>
            <a:ext cx="1714862" cy="0"/>
          </a:xfrm>
          <a:prstGeom prst="line">
            <a:avLst/>
          </a:prstGeom>
          <a:noFill/>
          <a:ln w="6350" cap="flat" cmpd="sng" algn="ctr">
            <a:solidFill>
              <a:sysClr val="window" lastClr="FFFFFF">
                <a:lumMod val="65000"/>
              </a:sysClr>
            </a:solidFill>
            <a:prstDash val="sysDash"/>
            <a:miter lim="800000"/>
          </a:ln>
          <a:effectLst/>
        </p:spPr>
      </p:cxnSp>
      <p:sp>
        <p:nvSpPr>
          <p:cNvPr id="24" name="矩形 23"/>
          <p:cNvSpPr/>
          <p:nvPr>
            <p:custDataLst>
              <p:tags r:id="rId10"/>
            </p:custDataLst>
          </p:nvPr>
        </p:nvSpPr>
        <p:spPr>
          <a:xfrm>
            <a:off x="8325418" y="3146911"/>
            <a:ext cx="1358227" cy="81622"/>
          </a:xfrm>
          <a:prstGeom prst="rect">
            <a:avLst/>
          </a:prstGeom>
          <a:solidFill>
            <a:srgbClr val="1AA3AA"/>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标题 1"/>
          <p:cNvSpPr txBox="1"/>
          <p:nvPr>
            <p:custDataLst>
              <p:tags r:id="rId11"/>
            </p:custDataLst>
          </p:nvPr>
        </p:nvSpPr>
        <p:spPr>
          <a:xfrm>
            <a:off x="8249920" y="3354705"/>
            <a:ext cx="2835275" cy="2347595"/>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3）文学作品的结构（纵向发展式、横向发展式、心理发展式）与语言具有特殊的地位和作用，它们不仅是构成文学作品的重要艺术手段，而且本身也具有审美价值。文学作品作为一个有机的整体，就需要利用结构这个重要手段来完成。</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6" name="标题 1"/>
          <p:cNvSpPr txBox="1"/>
          <p:nvPr>
            <p:custDataLst>
              <p:tags r:id="rId12"/>
            </p:custDataLst>
          </p:nvPr>
        </p:nvSpPr>
        <p:spPr>
          <a:xfrm>
            <a:off x="7821801" y="2564960"/>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AA3AA"/>
                </a:solidFill>
                <a:latin typeface="Arial" panose="020B0604020202020204" pitchFamily="34" charset="0"/>
                <a:ea typeface="微软雅黑" panose="020B0503020204020204" charset="-122"/>
                <a:sym typeface="Arial" panose="020B0604020202020204" pitchFamily="34" charset="0"/>
              </a:rPr>
              <a:t>3</a:t>
            </a:r>
            <a:endParaRPr lang="zh-CN" altLang="en-US" sz="40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325245"/>
            <a:ext cx="9842500" cy="39662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675255" y="1803400"/>
            <a:ext cx="7477125" cy="300990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833245"/>
            <a:ext cx="9842500" cy="38322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43060"/>
            <a:ext cx="5451229" cy="82994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开展“《断章》一诗的人生启迪”主题演讲活动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45295" y="10960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28746" y="2744838"/>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071842" y="404365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26105" y="2410143"/>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从体验生活中的纳米技术出发，了解纳米材料的多样性及其应用。在体验中发现科技的艺术美，理解其在生活中的运用。通过分享感受中国科技与艺术融合的科技之美，树立文化自信。</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25470" y="3934143"/>
            <a:ext cx="745934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收集视频、图片等资料，体验纳米技术在生活中的应用。分组讨论纳米材料的种类及其应用领域，写出小组汇报。将小组的讨论成果在全班进行分享。分别由组长及老师进行评分。</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a:t>
            </a:r>
            <a:r>
              <a:rPr 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9</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课　影视作品语言审美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918335"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了解影视语言的基本概念，掌握影视语言在影视作品中的特点和常用表现手法。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014220" cy="186118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观赏电视剧《山海情》经典片段，学会运用影视语言知识进行影视分析，提高鉴赏影视语言的审美能力。</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71075" y="4156710"/>
            <a:ext cx="2047240"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3.开展综合实践活动，在资料搜集、活动展示的过程中体会中华民族勤劳勇敢、自强不息、家国情怀的民族精神。</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92580"/>
            <a:ext cx="11087735" cy="42481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421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电视剧《山海情》</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53770" y="1991995"/>
            <a:ext cx="569531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《山海情》（图 6-4）是庆祝中国共产党成立 100 周年的献礼剧之一。它讲述了 20 世纪90 年代以来，宁夏回族自治区政府响应国家“东西部对口扶贫政策”，用 24 年时间将飞沙走石的“干沙滩”建设成寸土寸金的“金沙滩”的故事。该剧以大开大合的典型情节和矛盾聚焦，把脱贫攻坚的伟大实践化为一个个小人物、一朵朵小蘑菇和一段段感人的小故事，塑造了艰苦奋斗的西海固人民群像，引发了观众的强烈共情。</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564370" y="90233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6985000" y="2515870"/>
            <a:ext cx="4417060" cy="2203450"/>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219835"/>
            <a:ext cx="11087735" cy="49936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421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电视剧《山海情》</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39495" y="1395730"/>
            <a:ext cx="1011301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很多观众对农村题材剧的一个印象是“土味”，如今的创作者正在这一点努力跟上观众的审美需求。《山海情》在视听语言上很有电影质感，孩子们奔向铁路，俯视镜头下大西北的苍凉和辽阔，渴望去追逐新生活，“脱贫”的真挚渴求尽显，这种无须画外音和台词来表达的镜头语言，足以让观众产生共情。同样对于台词、音乐等细节表现也尽显真挚。剧中对于方言的灵活运用，使乡土文化、乡土人情展现得更加有温度、有情感，同时也为农村题材电视剧更新大众的审美风向标与“土味”的印象提供更多可能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作为一部带着泥土气息的主旋律电视剧，它所取得的好口碑和高收视率足以引起文艺研究者对受众审美期待的持续关注和对时代关切的深入研究。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体验建议：《山海情》叙事视角丰富，结构严谨，运用了丰富的声音和画面语言，向观众再现了西海固人们的奋斗故事和人物群像，引发共情与共鸣。全班观赏《山海情》经典片段，分成两个小组，分别从镜头语言、人物语言的角度探讨其独特魅力。</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564370" y="5765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DNA 双螺旋分子结构的审美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791210" y="1760855"/>
            <a:ext cx="10361930" cy="415417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视听语言的真实再现，赋予了《山海情》独特的审美艺术价值。</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镜头语言的运用，使《山海情》的画面无论是宏观上还是细节处理都赋予了强烈的年代质感。创作者使用油画质感般的片头和片尾，将故事一帧帧如同历史的画卷展现在观众面前。电视剧开篇人物的穿着、布满黄土而皲裂的脸一下子把观众拉回到故事发生的年代。多个长镜头、大景深的运用，再现了西北连绵的黄土坡。拉扯之间从人物的衣服上飞扬的尘土，用直观的视觉还原了 20 世纪寸草不生、尘土飞扬的西海固。此外，生活语言和场景再现，使剧中生活细节处处可见，破旧的棉被、粗劣的毛巾，粗糙的农具、剥离的木门，以及用树枝做的栅栏等，都还原了贫瘠的西海固的原生态样貌。该剧的色彩对比也对电视剧的真实性起到了渲染烘托的作用。将漫无边际的黄土山坡和剧尾的青山绿水的对比，反映出西海固的翻天覆地的变化。</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所有演员使用了西北方言和福建的方言，使观众有代入感。不仅是电视曲目地方元素的保留，在台词处理上保留了方言对话的日常化，展示出福建方言和西北方言的交流障碍，增加了对口扶贫语言不通的真实性和现实感。对话中融入幽默，如调味剂一般调节着该剧的节奏，增强了故事的趣味性，更加吸引观众。</a:t>
            </a:r>
            <a:endParaRPr lang="zh-CN" altLang="en-US" sz="1600">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02030" y="1922780"/>
            <a:ext cx="6198870"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影视语言不仅能够反映本身就具有的审美性事物，也能够经过审美提炼来创造审美价值，在影视作品中占据了极其重要的位置。影视语言是一种用声、光、色、影来共同表现的独特的艺术语言，主要包括画面和声音两大部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电视剧《跨过鸭绿江》中邱少云牺牲时的镜头语言（图 6-5），尽管此时没有台词，但音乐和音响的烘托，光线和影调的使用，以及人物表情所展示的强大内心（眼神、表情、动作等）构成了震撼人心的画面，此时的镜头语言是简洁有力的，是让所有观众心息相通的。这就是镜头语言的魅力。</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048250" y="49276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7525385" y="2066925"/>
            <a:ext cx="3549650" cy="3837940"/>
          </a:xfrm>
          <a:prstGeom prst="rect">
            <a:avLst/>
          </a:prstGeom>
        </p:spPr>
      </p:pic>
    </p:spTree>
  </p:cSld>
  <p:clrMapOvr>
    <a:masterClrMapping/>
  </p:clrMapOvr>
  <p:transition spd="slow">
    <p:comb/>
  </p:transition>
  <p:timing>
    <p:tnLst>
      <p:par>
        <p:cTn id="1" dur="indefinite" restart="never" nodeType="tmRoot"/>
      </p:par>
    </p:tnLst>
    <p:bldLst>
      <p:bldP spid="4" grpId="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42386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27430" y="1795145"/>
            <a:ext cx="1013714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画面也称为镜头语言，镜头语言是综合运用构图、色彩、光线、影调等要素来交代环境、塑造人物形象、表达影片的主题思想。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声音则包括人物语言（同期声、对白、解说）、音响（自然声、效果声、拟音）和音乐（主题音乐、背景音乐）三种类型，在影视片中起到渲染情绪、烘托气氛、升华主题的作用。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画面和声音共同营造了影视片的声画艺术世界，让观众在观影过程中产生身临其境、妙不可言的感受和快乐。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影视语言以不同的形式组合在一起，让人产生了丰富的心理感受和情绪体验，在不同的审美情绪变化中认识美、接近美。</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048250" y="49276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4" grpId="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01</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02</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03</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04</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认知审美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活动</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审美大自然</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审美社会</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审美科学与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科技</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391920"/>
            <a:ext cx="9842500" cy="42049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562860" y="1812925"/>
            <a:ext cx="7391400" cy="30956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79550"/>
            <a:ext cx="9842500" cy="4511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23375"/>
            <a:ext cx="5451229" cy="82994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开展建党百年优秀影视剧配音秀活动——“红色配音秀”比赛</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92920" y="8185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035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062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96881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通过开展建党百年优秀影视剧配音秀活动，感受影视语言艺术的魅力，提高鉴赏影视语言的审美能力。学会运用影视语言技巧塑造人物形象，缅怀铭记革命先辈的奋斗精神和家国情怀。</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3949383"/>
            <a:ext cx="7459345" cy="151257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全班同学分为若干组，以《山海情》《觉醒年代》《光荣与梦想》《建党伟业》等优秀的爱党爱国影视作品为模板进行配音创作。每组可以个人或团队的形式进行配音表演，作品展示时间不超过 10 分钟（包括作品介绍和现场配音表演）。评委根据参赛人员的情感表现和整个配音的契合度进行评判打分。</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20 </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课　说唱艺术语言审美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918335" cy="127127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了解说唱艺术的类型和发展历史，感受说唱艺术的语言特点。</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6945630" y="4156710"/>
            <a:ext cx="2215515" cy="186118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通过聆听与赏析，比较传统曲艺说唱《重整河山待后生》与流行说唱的区别，提高鉴赏说唱艺术的审美能力，培养审美情趣。</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03765" y="4156710"/>
            <a:ext cx="1998980" cy="215582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开展实践活动，在编创、演绎的过程中增进审美感知与艺术表现能力，体会歌曲背后蕴含的爱国思想与文化内涵。</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421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京韵大鼓《重整河山待后生》</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grpSp>
        <p:nvGrpSpPr>
          <p:cNvPr id="12" name="组合 11"/>
          <p:cNvGrpSpPr/>
          <p:nvPr/>
        </p:nvGrpSpPr>
        <p:grpSpPr>
          <a:xfrm>
            <a:off x="800735" y="1576070"/>
            <a:ext cx="7124700" cy="4522470"/>
            <a:chOff x="1261" y="2290"/>
            <a:chExt cx="11220" cy="7122"/>
          </a:xfrm>
        </p:grpSpPr>
        <p:sp>
          <p:nvSpPr>
            <p:cNvPr id="4" name="文本框 3"/>
            <p:cNvSpPr txBox="1"/>
            <p:nvPr/>
          </p:nvSpPr>
          <p:spPr>
            <a:xfrm>
              <a:off x="1261" y="2290"/>
              <a:ext cx="11220" cy="7123"/>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京韵大鼓《重整河山待后生》是根据老舍的同名小说改编而成的电视连续剧《四世同堂》的主题歌，反映的是抗战时期北京人民同日寇斗争的历史史实。整首歌曲旋律激愤、高亢、悲壮。歌词只有四句：“千里刀光影，仇恨燃九城。月圆之夜人不归，花香之地无和平。一腔无声血，万缕慈母情。为雪国耻身先去，重整河山待后生。”由著名的京韵大鼓“骆派”创始人骆玉笙先生演唱。</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全曲分为两个乐段，最高音是“</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”，最低音是“</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”，音程跨度达到 14 度，旋律跌宕起伏、迂回婉转，唱腔悲壮、苍凉，表现了抗日战争时期沦陷区人民的苦难，歌颂了中国人民为雪国耻不怕流血牺牲、大义凛然、坚强不屈的民族精神。骆玉笙先生虽然唱的是歌曲，但她运用的是传统唱法，例如，在“花香之地无和平”一句中的“无”字，其音色自然、暗淡，而“和平”二字明亮、集中，显示出明显的“依字行腔”的传统唱法特点，体现出传统唱法的韵味。</a:t>
              </a:r>
              <a:endParaRPr lang="zh-CN" altLang="en-US" sz="1600">
                <a:latin typeface="微软雅黑" panose="020B0503020204020204" charset="-122"/>
                <a:ea typeface="微软雅黑" panose="020B0503020204020204" charset="-122"/>
                <a:cs typeface="微软雅黑" panose="020B0503020204020204" charset="-122"/>
              </a:endParaRPr>
            </a:p>
          </p:txBody>
        </p:sp>
        <p:graphicFrame>
          <p:nvGraphicFramePr>
            <p:cNvPr id="8" name="对象 7">
              <a:hlinkClick r:id="" action="ppaction://ole?verb="/>
            </p:cNvPr>
            <p:cNvGraphicFramePr>
              <a:graphicFrameLocks noChangeAspect="1"/>
            </p:cNvGraphicFramePr>
            <p:nvPr/>
          </p:nvGraphicFramePr>
          <p:xfrm>
            <a:off x="8961" y="5324"/>
            <a:ext cx="240" cy="540"/>
          </p:xfrm>
          <a:graphic>
            <a:graphicData uri="http://schemas.openxmlformats.org/presentationml/2006/ole">
              <mc:AlternateContent xmlns:mc="http://schemas.openxmlformats.org/markup-compatibility/2006">
                <mc:Choice xmlns:v="urn:schemas-microsoft-com:vml" Requires="v">
                  <p:oleObj spid="_x0000_s1028" name="" r:id="rId1" imgW="152400" imgH="342900" progId="Equation.KSEE3">
                    <p:embed/>
                  </p:oleObj>
                </mc:Choice>
                <mc:Fallback>
                  <p:oleObj name="" r:id="rId1" imgW="152400" imgH="342900" progId="Equation.KSEE3">
                    <p:embed/>
                    <p:pic>
                      <p:nvPicPr>
                        <p:cNvPr id="0" name="图片 1027"/>
                        <p:cNvPicPr/>
                        <p:nvPr/>
                      </p:nvPicPr>
                      <p:blipFill>
                        <a:blip r:embed="rId2"/>
                        <a:stretch>
                          <a:fillRect/>
                        </a:stretch>
                      </p:blipFill>
                      <p:spPr>
                        <a:xfrm>
                          <a:off x="8961" y="5324"/>
                          <a:ext cx="240" cy="54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6491" y="5324"/>
            <a:ext cx="240" cy="540"/>
          </p:xfrm>
          <a:graphic>
            <a:graphicData uri="http://schemas.openxmlformats.org/presentationml/2006/ole">
              <mc:AlternateContent xmlns:mc="http://schemas.openxmlformats.org/markup-compatibility/2006">
                <mc:Choice xmlns:v="urn:schemas-microsoft-com:vml" Requires="v">
                  <p:oleObj spid="_x0000_s1030" name="" r:id="rId3" imgW="152400" imgH="342900" progId="Equation.KSEE3">
                    <p:embed/>
                  </p:oleObj>
                </mc:Choice>
                <mc:Fallback>
                  <p:oleObj name="" r:id="rId3" imgW="152400" imgH="342900" progId="Equation.KSEE3">
                    <p:embed/>
                    <p:pic>
                      <p:nvPicPr>
                        <p:cNvPr id="0" name="图片 1029"/>
                        <p:cNvPicPr/>
                        <p:nvPr/>
                      </p:nvPicPr>
                      <p:blipFill>
                        <a:blip r:embed="rId4"/>
                        <a:stretch>
                          <a:fillRect/>
                        </a:stretch>
                      </p:blipFill>
                      <p:spPr>
                        <a:xfrm>
                          <a:off x="6491" y="5324"/>
                          <a:ext cx="240" cy="540"/>
                        </a:xfrm>
                        <a:prstGeom prst="rect">
                          <a:avLst/>
                        </a:prstGeom>
                      </p:spPr>
                    </p:pic>
                  </p:oleObj>
                </mc:Fallback>
              </mc:AlternateContent>
            </a:graphicData>
          </a:graphic>
        </p:graphicFrame>
      </p:grpSp>
      <p:pic>
        <p:nvPicPr>
          <p:cNvPr id="11" name="图片 10"/>
          <p:cNvPicPr>
            <a:picLocks noChangeAspect="1"/>
          </p:cNvPicPr>
          <p:nvPr/>
        </p:nvPicPr>
        <p:blipFill>
          <a:blip r:embed="rId5"/>
          <a:stretch>
            <a:fillRect/>
          </a:stretch>
        </p:blipFill>
        <p:spPr>
          <a:xfrm>
            <a:off x="8092440" y="2566670"/>
            <a:ext cx="3442970" cy="2541905"/>
          </a:xfrm>
          <a:prstGeom prst="rect">
            <a:avLst/>
          </a:prstGeom>
        </p:spPr>
      </p:pic>
    </p:spTree>
  </p:cSld>
  <p:clrMapOvr>
    <a:masterClrMapping/>
  </p:clrMapOvr>
  <p:transition spd="slow">
    <p:comb/>
  </p:transition>
  <p:timing>
    <p:tnLst>
      <p:par>
        <p:cTn id="1" dur="indefinite" restart="never" nodeType="tmRoot"/>
      </p:par>
    </p:tnLst>
    <p:bldLst>
      <p:bldP spid="21" grpId="1"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65275"/>
            <a:ext cx="11087735" cy="43529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421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京韵大鼓《重整河山待后生》</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
        <p:nvSpPr>
          <p:cNvPr id="4" name="文本框 3"/>
          <p:cNvSpPr txBox="1"/>
          <p:nvPr/>
        </p:nvSpPr>
        <p:spPr>
          <a:xfrm>
            <a:off x="952500" y="2009140"/>
            <a:ext cx="1028763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她的演唱真正做到了传统说唱艺术中“清晰的口齿，沉重的字；动人的声韵，醉人的音”的审美标准。2021 年 5 月，根据骆玉笙传奇人生改编的影片《重整河山待后生》首映礼及电影研讨会“骆玉笙艺术人生”座谈会，在南开大学举行。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体验建议：全班同学参与下面的两项欣赏活动，然后分组交流，按照所确定的交流主题发表看法。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聆听《重整河山待后生》和《中国人》，比较传统曲艺说唱和流行说唱在节奏、旋律、感情等方面都有什么不同？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观看骆玉笙《重整河山待后生》演唱视频，思考歌曲中的哪一句最能抓住你的耳朵，可以用身体律动、语言描述等方式来演绎自己喜欢的片段。尝试完整表演这首歌曲。</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par>
    </p:tnLst>
    <p:bldLst>
      <p:bldP spid="21" grpId="1"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48609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京韵大鼓《重整河山待后生》</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00125" y="1633220"/>
            <a:ext cx="10191115" cy="4246245"/>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京韵大鼓《重整河山待后生》既悲凉苍劲、又带有坚韧的力量感。整首歌以唱为主，节奏慢，旋律起伏多变，很多地方是一字多音。伴奏将管弦乐队与民族乐器三弦、琵琶相结合，配器丰富大胆。京腔京韵很好地表明了故事发生的地点和时代背景。我们来看歌词：</a:t>
            </a:r>
            <a:endParaRPr lang="zh-CN" altLang="en-US">
              <a:latin typeface="楷体" panose="02010609060101010101" charset="-122"/>
              <a:ea typeface="楷体" panose="02010609060101010101" charset="-122"/>
            </a:endParaRPr>
          </a:p>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第一句旋律下行，“千里刀光影，仇恨燃九城”，用声音模仿了抗日战争时期沦陷区人民逐渐觉醒的那种顽强不屈、奋起抗日的情怀，感受了悲壮、大义凛然、坚强不屈的音乐情绪。</a:t>
            </a:r>
            <a:endParaRPr lang="zh-CN" altLang="en-US">
              <a:latin typeface="楷体" panose="02010609060101010101" charset="-122"/>
              <a:ea typeface="楷体" panose="02010609060101010101" charset="-122"/>
            </a:endParaRPr>
          </a:p>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第二句“月圆之夜人不归，花香之地无和平”，此处旋律起伏大，告诉麻木的人们要觉醒，不能任人宰割。</a:t>
            </a:r>
            <a:endParaRPr lang="zh-CN" altLang="en-US">
              <a:latin typeface="楷体" panose="02010609060101010101" charset="-122"/>
              <a:ea typeface="楷体" panose="02010609060101010101" charset="-122"/>
            </a:endParaRPr>
          </a:p>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第三句“一腔无声血，万缕慈母情”，旋律下行低音区，仿佛感觉泣不成声，很悲壮。</a:t>
            </a:r>
            <a:endParaRPr lang="zh-CN" altLang="en-US">
              <a:latin typeface="楷体" panose="02010609060101010101" charset="-122"/>
              <a:ea typeface="楷体" panose="02010609060101010101" charset="-122"/>
            </a:endParaRPr>
          </a:p>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第四句“为雪国耻身先去，重整河山待后生。”“去”字体现英雄视死如归、大义凛然的精神。这一句，歌词点题，旋律落在主音上，表达了人们坚持必胜的信心。</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659255"/>
            <a:ext cx="11087735" cy="37014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52937" y="53864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京韵大鼓《重整河山待后生》</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25855" y="2014220"/>
            <a:ext cx="9980295" cy="2584450"/>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整首歌词采用十三道大辙的“中东辙”，鼻子出声，腹息上提，喉咙扩张，发音时舌稍向下压，唇作椭圆形，发音的方法是字头由小到宽，达到字头之准，字腹之正，然后缓缓收入鼻腔，强调字正腔圆。骆玉笙的演唱，每句的旋律、气息饱满、咬字吐字等都堪称经典，特别是韵脚“影、城、平、情、生”和“恨、夜、地、耻、去”这些字的装饰音，更突出了京腔京韵的味道。</a:t>
            </a:r>
            <a:endParaRPr lang="zh-CN" altLang="en-US">
              <a:latin typeface="楷体" panose="02010609060101010101" charset="-122"/>
              <a:ea typeface="楷体" panose="02010609060101010101" charset="-122"/>
            </a:endParaRPr>
          </a:p>
          <a:p>
            <a:pPr indent="0" algn="just" fontAlgn="auto">
              <a:lnSpc>
                <a:spcPct val="150000"/>
              </a:lnSpc>
              <a:spcBef>
                <a:spcPts val="0"/>
              </a:spcBef>
              <a:spcAft>
                <a:spcPts val="0"/>
              </a:spcAft>
            </a:pPr>
            <a:r>
              <a:rPr lang="zh-CN" altLang="en-US">
                <a:latin typeface="楷体" panose="02010609060101010101" charset="-122"/>
                <a:ea typeface="楷体" panose="02010609060101010101" charset="-122"/>
              </a:rPr>
              <a:t>说唱艺术饱含了中国劳动人民对艺术的追求和智慧的结晶。京韵大鼓《重整河山待后生》，很好地展现了抗日战争中惨遭日寇迫害的中国人民英勇反抗和强烈的爱国主义精神。</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99885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725805" y="1143635"/>
            <a:ext cx="11000740" cy="5335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67435" y="1480185"/>
            <a:ext cx="1020191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说唱音乐是我国广大群众喜闻乐见，有悠久历史传统的一种艺术形式，说唱音乐又称曲艺音乐，曲艺中，除少数曲种（如相声、快板、快说）外，大多数以说唱结合运用为其特点，唱居主要地位，它的表演形式简便，演唱人员不多，不需要用很多乐器伴奏，是有说有唱的叙事性的音乐形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说唱音乐的曲种十分丰富。据统计，全国各地现存的曲种近三百种，大致有八类：鼓词类、弹词类、道情类、牌子曲类、琴书类、杂曲类、走唱类、时调小曲类。我国南方有代表性的说唱音乐是弹词类；北方有代表的说唱音乐是鼓词类。京韵大鼓又称“京音打鼓”，是北方鼓词类的重要代表，它产生于清末，流行于河北省河间一带。京韵大鼓的伴奏乐器以三弦、四胡为主，唱词是有韵律、有规则的自由诗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国说唱艺术是讲唱历史、传说故事及一些文人创作的文学作品，其基础是文学和语言，因此在音乐上表现出与语言音调密切结合的特征。说唱是说话的变形和延续，音乐的帮衬，使其语言性特征和语言的艺术性更加丰富多样。</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048250" y="4159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725805" y="1143635"/>
            <a:ext cx="11000740" cy="4521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95045" y="1678305"/>
            <a:ext cx="10201910" cy="5067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我国说唱艺术特点可以概括为以下三点，宽泛地说，这三个特点就是说唱艺术的语言特征。</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048250" y="4159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
        <p:nvSpPr>
          <p:cNvPr id="51" name="矩形: 剪去单角 50"/>
          <p:cNvSpPr/>
          <p:nvPr>
            <p:custDataLst>
              <p:tags r:id="rId1"/>
            </p:custDataLst>
          </p:nvPr>
        </p:nvSpPr>
        <p:spPr>
          <a:xfrm flipV="1">
            <a:off x="4759358" y="3006403"/>
            <a:ext cx="3122876" cy="1936231"/>
          </a:xfrm>
          <a:prstGeom prst="snip1Rect">
            <a:avLst>
              <a:gd name="adj" fmla="val 17020"/>
            </a:avLst>
          </a:prstGeom>
          <a:solidFill>
            <a:srgbClr val="8EAADC"/>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2"/>
            </p:custDataLst>
          </p:nvPr>
        </p:nvSpPr>
        <p:spPr>
          <a:xfrm rot="5400000">
            <a:off x="7556942" y="4617342"/>
            <a:ext cx="325141" cy="325443"/>
          </a:xfrm>
          <a:prstGeom prst="triangle">
            <a:avLst>
              <a:gd name="adj" fmla="val 0"/>
            </a:avLst>
          </a:prstGeom>
          <a:solidFill>
            <a:srgbClr val="8EAADC">
              <a:lumMod val="20000"/>
              <a:lumOff val="80000"/>
            </a:srgbClr>
          </a:solidFill>
          <a:ln w="12700" cap="flat" cmpd="sng" algn="ctr">
            <a:noFill/>
            <a:prstDash val="solid"/>
            <a:miter lim="800000"/>
          </a:ln>
          <a:effectLst/>
        </p:spPr>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3"/>
            </p:custDataLst>
          </p:nvPr>
        </p:nvSpPr>
        <p:spPr>
          <a:xfrm>
            <a:off x="4596786" y="2864154"/>
            <a:ext cx="466626" cy="466626"/>
          </a:xfrm>
          <a:prstGeom prst="ellipse">
            <a:avLst/>
          </a:prstGeom>
          <a:solidFill>
            <a:srgbClr val="8EAADC">
              <a:lumMod val="20000"/>
              <a:lumOff val="80000"/>
            </a:srgbClr>
          </a:solidFill>
          <a:ln w="3175" cap="flat" cmpd="sng" algn="ctr">
            <a:noFill/>
            <a:prstDash val="solid"/>
            <a:miter lim="800000"/>
          </a:ln>
          <a:effectLst/>
        </p:spPr>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4"/>
            </p:custDataLst>
          </p:nvPr>
        </p:nvSpPr>
        <p:spPr>
          <a:xfrm>
            <a:off x="4645227" y="2912595"/>
            <a:ext cx="369743" cy="369743"/>
          </a:xfrm>
          <a:prstGeom prst="ellipse">
            <a:avLst/>
          </a:prstGeom>
          <a:solidFill>
            <a:srgbClr val="8EAADC"/>
          </a:solidFill>
          <a:ln w="12700" cap="flat" cmpd="sng" algn="ctr">
            <a:noFill/>
            <a:prstDash val="solid"/>
            <a:miter lim="800000"/>
          </a:ln>
          <a:effectLst/>
        </p:spPr>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5"/>
            </p:custDataLst>
          </p:nvPr>
        </p:nvSpPr>
        <p:spPr>
          <a:xfrm>
            <a:off x="4954124" y="3418523"/>
            <a:ext cx="2733344" cy="1085496"/>
          </a:xfrm>
          <a:prstGeom prst="rect">
            <a:avLst/>
          </a:prstGeom>
        </p:spPr>
        <p:txBody>
          <a:bodyPr wrap="square">
            <a:normAutofit lnSpcReduction="20000"/>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（2）采用叙事与代言相结合的表现手法。说唱艺术采用一人多角的表演方式。</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6"/>
            </p:custDataLst>
          </p:nvPr>
        </p:nvSpPr>
        <p:spPr>
          <a:xfrm>
            <a:off x="4679123" y="2922848"/>
            <a:ext cx="301952" cy="314017"/>
          </a:xfrm>
          <a:prstGeom prst="rect">
            <a:avLst/>
          </a:prstGeom>
        </p:spPr>
        <p:txBody>
          <a:bodyPr wrap="square" anchor="ctr">
            <a:normAutofit fontScale="90000"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7"/>
            </p:custDataLst>
          </p:nvPr>
        </p:nvSpPr>
        <p:spPr>
          <a:xfrm flipV="1">
            <a:off x="8185560" y="3006403"/>
            <a:ext cx="3122876" cy="1936231"/>
          </a:xfrm>
          <a:prstGeom prst="snip1Rect">
            <a:avLst>
              <a:gd name="adj" fmla="val 17020"/>
            </a:avLst>
          </a:prstGeom>
          <a:solidFill>
            <a:srgbClr val="79B6D3"/>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8"/>
            </p:custDataLst>
          </p:nvPr>
        </p:nvSpPr>
        <p:spPr>
          <a:xfrm rot="5400000">
            <a:off x="10983144" y="4617342"/>
            <a:ext cx="325141" cy="325443"/>
          </a:xfrm>
          <a:prstGeom prst="triangle">
            <a:avLst>
              <a:gd name="adj" fmla="val 0"/>
            </a:avLst>
          </a:prstGeom>
          <a:solidFill>
            <a:srgbClr val="79B6D3">
              <a:lumMod val="20000"/>
              <a:lumOff val="80000"/>
            </a:srgbClr>
          </a:solidFill>
          <a:ln w="12700" cap="flat" cmpd="sng" algn="ctr">
            <a:noFill/>
            <a:prstDash val="solid"/>
            <a:miter lim="800000"/>
          </a:ln>
          <a:effectLst/>
        </p:spPr>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9"/>
            </p:custDataLst>
          </p:nvPr>
        </p:nvSpPr>
        <p:spPr>
          <a:xfrm>
            <a:off x="8022988" y="2864154"/>
            <a:ext cx="466626" cy="466626"/>
          </a:xfrm>
          <a:prstGeom prst="ellipse">
            <a:avLst/>
          </a:prstGeom>
          <a:solidFill>
            <a:srgbClr val="79B6D3">
              <a:lumMod val="20000"/>
              <a:lumOff val="80000"/>
            </a:srgbClr>
          </a:solidFill>
          <a:ln w="3175" cap="flat" cmpd="sng" algn="ctr">
            <a:noFill/>
            <a:prstDash val="solid"/>
            <a:miter lim="800000"/>
          </a:ln>
          <a:effectLst/>
        </p:spPr>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0"/>
            </p:custDataLst>
          </p:nvPr>
        </p:nvSpPr>
        <p:spPr>
          <a:xfrm>
            <a:off x="8071429" y="2912595"/>
            <a:ext cx="369743" cy="369743"/>
          </a:xfrm>
          <a:prstGeom prst="ellipse">
            <a:avLst/>
          </a:prstGeom>
          <a:solidFill>
            <a:srgbClr val="79B6D3"/>
          </a:solidFill>
          <a:ln w="12700" cap="flat" cmpd="sng" algn="ctr">
            <a:noFill/>
            <a:prstDash val="solid"/>
            <a:miter lim="800000"/>
          </a:ln>
          <a:effectLst/>
        </p:spPr>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1"/>
            </p:custDataLst>
          </p:nvPr>
        </p:nvSpPr>
        <p:spPr>
          <a:xfrm>
            <a:off x="8380326" y="3418523"/>
            <a:ext cx="2733344" cy="1085496"/>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（3）音乐与语言的密切结合。说唱艺术本身就是语言的艺术。</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2"/>
            </p:custDataLst>
          </p:nvPr>
        </p:nvSpPr>
        <p:spPr>
          <a:xfrm>
            <a:off x="8105325" y="2922848"/>
            <a:ext cx="301952" cy="314017"/>
          </a:xfrm>
          <a:prstGeom prst="rect">
            <a:avLst/>
          </a:prstGeom>
        </p:spPr>
        <p:txBody>
          <a:bodyPr wrap="square" anchor="ctr">
            <a:normAutofit fontScale="90000"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3"/>
            </p:custDataLst>
          </p:nvPr>
        </p:nvSpPr>
        <p:spPr>
          <a:xfrm flipV="1">
            <a:off x="1333157" y="3006403"/>
            <a:ext cx="3122876" cy="1936231"/>
          </a:xfrm>
          <a:prstGeom prst="snip1Rect">
            <a:avLst>
              <a:gd name="adj" fmla="val 17020"/>
            </a:avLst>
          </a:prstGeom>
          <a:solidFill>
            <a:srgbClr val="8590CA"/>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4"/>
            </p:custDataLst>
          </p:nvPr>
        </p:nvSpPr>
        <p:spPr>
          <a:xfrm rot="5400000">
            <a:off x="4130740" y="4617342"/>
            <a:ext cx="325141" cy="325443"/>
          </a:xfrm>
          <a:prstGeom prst="triangle">
            <a:avLst>
              <a:gd name="adj" fmla="val 0"/>
            </a:avLst>
          </a:prstGeom>
          <a:solidFill>
            <a:srgbClr val="8590CA">
              <a:lumMod val="60000"/>
              <a:lumOff val="40000"/>
            </a:srgbClr>
          </a:solidFill>
          <a:ln w="12700" cap="flat" cmpd="sng" algn="ctr">
            <a:noFill/>
            <a:prstDash val="solid"/>
            <a:miter lim="800000"/>
          </a:ln>
          <a:effectLst/>
        </p:spPr>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5"/>
            </p:custDataLst>
          </p:nvPr>
        </p:nvSpPr>
        <p:spPr>
          <a:xfrm>
            <a:off x="1170584" y="2864154"/>
            <a:ext cx="466626" cy="466626"/>
          </a:xfrm>
          <a:prstGeom prst="ellipse">
            <a:avLst/>
          </a:prstGeom>
          <a:solidFill>
            <a:srgbClr val="8590CA">
              <a:lumMod val="20000"/>
              <a:lumOff val="80000"/>
            </a:srgbClr>
          </a:solidFill>
          <a:ln w="3175" cap="flat" cmpd="sng" algn="ctr">
            <a:noFill/>
            <a:prstDash val="solid"/>
            <a:miter lim="800000"/>
          </a:ln>
          <a:effectLst/>
        </p:spPr>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6"/>
            </p:custDataLst>
          </p:nvPr>
        </p:nvSpPr>
        <p:spPr>
          <a:xfrm>
            <a:off x="1219025" y="2912595"/>
            <a:ext cx="369743" cy="369743"/>
          </a:xfrm>
          <a:prstGeom prst="ellipse">
            <a:avLst/>
          </a:prstGeom>
          <a:solidFill>
            <a:srgbClr val="8590CA"/>
          </a:solidFill>
          <a:ln w="12700" cap="flat" cmpd="sng" algn="ctr">
            <a:noFill/>
            <a:prstDash val="solid"/>
            <a:miter lim="800000"/>
          </a:ln>
          <a:effectLst/>
        </p:spPr>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7"/>
            </p:custDataLst>
          </p:nvPr>
        </p:nvSpPr>
        <p:spPr>
          <a:xfrm>
            <a:off x="1527922" y="3418523"/>
            <a:ext cx="2733344" cy="1085496"/>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（1）叙事性。说唱音乐以叙述性曲调为主。</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8"/>
            </p:custDataLst>
          </p:nvPr>
        </p:nvSpPr>
        <p:spPr>
          <a:xfrm>
            <a:off x="1252921" y="2922848"/>
            <a:ext cx="301952" cy="314017"/>
          </a:xfrm>
          <a:prstGeom prst="rect">
            <a:avLst/>
          </a:prstGeom>
        </p:spPr>
        <p:txBody>
          <a:bodyPr wrap="square" anchor="ctr">
            <a:normAutofit fontScale="90000"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725805" y="1514475"/>
            <a:ext cx="11000740" cy="447230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63955" y="2148205"/>
            <a:ext cx="5463540"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审美快速更迭的今天，传统说唱逐渐让位于被年轻人追捧的“新说唱”，其视听语言与视觉符号运用中，不断变化的镜头运用、灯光舞美、布景道具等视觉元素的特点及变化，为审美研究提供崭新的素材。《中国新说唱》（图 6-8）作为中国首档推广 HIP-HOP文化的综艺节目，对中国说唱的发展起到了推动作用。</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048250" y="41592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704965" y="2332990"/>
            <a:ext cx="4634865" cy="281495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05</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06</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07</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08</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艺术类型审美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语言艺术审美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表演艺术审美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造型艺术审美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87170"/>
            <a:ext cx="9842500" cy="42341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480050" y="68008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276475" y="1828165"/>
            <a:ext cx="7639050" cy="329565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833245"/>
            <a:ext cx="9842500" cy="40525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4306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开展“中国心”主题编创演绎活动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45295" y="117284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28746" y="2744838"/>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071842" y="404365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26105" y="2557781"/>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通过以“中国心”为主题的编创，加深学生对我国说唱艺术的理解，在活动中增进审美感知与艺术表现能力，体会歌曲蕴含的爱国思想与文化内涵。</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25470" y="3639186"/>
            <a:ext cx="7459345" cy="180784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曲艺说唱《重整河山待后生》是抗日战争年代先辈们的呼唤，现代说唱《中国人》是后生们在和平年代对先辈们的回应，他们的歌曲核心都是一颗炽热的中国心。请同学们尝试用《中国人》的节奏填上《重整河山待后生》的歌词或用《重整河山待后生》的旋律来演唱《中国人》的歌词。除此之外，大家也可以试一试其他的编创方式并演绎出来。</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82148" y="2953543"/>
            <a:ext cx="9651635"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2193406" y="2773809"/>
            <a:ext cx="360000" cy="360000"/>
          </a:xfrm>
          <a:prstGeom prst="ellipse">
            <a:avLst/>
          </a:prstGeom>
          <a:solidFill>
            <a:schemeClr val="accent1"/>
          </a:solidFill>
          <a:ln w="25400" cap="flat" cmpd="sng" algn="ctr">
            <a:noFill/>
            <a:prstDash val="solid"/>
          </a:ln>
          <a:effectLst/>
        </p:spPr>
        <p:txBody>
          <a:bodyPr rtlCol="0" anchor="ctr"/>
          <a:lstStyle/>
          <a:p>
            <a:pPr algn="ctr" defTabSz="685800">
              <a:defRPr/>
            </a:pPr>
            <a:endParaRPr lang="zh-CN" altLang="en-US" kern="0" dirty="0">
              <a:solidFill>
                <a:schemeClr val="tx1">
                  <a:lumMod val="65000"/>
                  <a:lumOff val="35000"/>
                </a:schemeClr>
              </a:solidFill>
              <a:cs typeface="+mn-ea"/>
              <a:sym typeface="+mn-lt"/>
            </a:endParaRPr>
          </a:p>
        </p:txBody>
      </p:sp>
      <p:sp>
        <p:nvSpPr>
          <p:cNvPr id="21" name="椭圆 20"/>
          <p:cNvSpPr/>
          <p:nvPr/>
        </p:nvSpPr>
        <p:spPr>
          <a:xfrm>
            <a:off x="5624274" y="2773809"/>
            <a:ext cx="360000" cy="360000"/>
          </a:xfrm>
          <a:prstGeom prst="ellipse">
            <a:avLst/>
          </a:prstGeom>
          <a:solidFill>
            <a:schemeClr val="accent2"/>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2" name="椭圆 21"/>
          <p:cNvSpPr/>
          <p:nvPr/>
        </p:nvSpPr>
        <p:spPr>
          <a:xfrm>
            <a:off x="8559842" y="2773809"/>
            <a:ext cx="360000" cy="360000"/>
          </a:xfrm>
          <a:prstGeom prst="ellipse">
            <a:avLst/>
          </a:prstGeom>
          <a:solidFill>
            <a:schemeClr val="accent3"/>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4" name="矩形 23"/>
          <p:cNvSpPr/>
          <p:nvPr/>
        </p:nvSpPr>
        <p:spPr>
          <a:xfrm>
            <a:off x="1997075" y="3241040"/>
            <a:ext cx="2060575" cy="266573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营造热爱语言、用好语言的校园文化氛围，积极推进语言艺术水平的提高。2. 在活动中普及语言艺术教育、提高语言表达能力、传承中华文化基因，让语言艺术真正地与生活融会贯通。3. 引导学生在活动中树立正确的审美观，开拓艺术视野、增强文化自信，最终实现个人的全面发展。</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5" name="矩形 24"/>
          <p:cNvSpPr/>
          <p:nvPr/>
        </p:nvSpPr>
        <p:spPr>
          <a:xfrm>
            <a:off x="4703445" y="3251200"/>
            <a:ext cx="2200910"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以“秋天之美”为主题，通过诗歌朗诵、情景剧、相声、小品、配音等多种语言艺术形式，生动展现身边的最美秋色，表达对大自然景色的热爱之情。</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6" name="矩形 25"/>
          <p:cNvSpPr/>
          <p:nvPr/>
        </p:nvSpPr>
        <p:spPr>
          <a:xfrm>
            <a:off x="7704455" y="3241040"/>
            <a:ext cx="2303145" cy="2197735"/>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rPr>
              <a:t>分三个阶段进行。第一阶段是分组，各组围绕主题选定语言艺术展示形式，避免形式单一。第二阶段是准备展示内容，力求在展演组织、选手实力、节目水平上达到高标准。第三阶段是开展班级“秋天之美”语言展示会，最后评选出“风采奖”“人气奖”等奖项。</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8" name="文本框 27"/>
          <p:cNvSpPr txBox="1"/>
          <p:nvPr/>
        </p:nvSpPr>
        <p:spPr>
          <a:xfrm>
            <a:off x="2615341" y="2234016"/>
            <a:ext cx="1097280" cy="368300"/>
          </a:xfrm>
          <a:prstGeom prst="rect">
            <a:avLst/>
          </a:prstGeom>
          <a:noFill/>
        </p:spPr>
        <p:txBody>
          <a:bodyPr wrap="none" rtlCol="0">
            <a:spAutoFit/>
          </a:bodyPr>
          <a:lstStyle/>
          <a:p>
            <a:pPr algn="just"/>
            <a:r>
              <a:rPr lang="zh-CN" altLang="en-US" b="1">
                <a:solidFill>
                  <a:srgbClr val="3872BA"/>
                </a:solidFill>
                <a:latin typeface="微软雅黑" panose="020B0503020204020204" charset="-122"/>
                <a:ea typeface="微软雅黑" panose="020B0503020204020204" charset="-122"/>
                <a:cs typeface="+mn-ea"/>
                <a:sym typeface="+mn-lt"/>
              </a:rPr>
              <a:t>活动目标</a:t>
            </a:r>
            <a:endParaRPr lang="zh-CN" altLang="en-US" b="1">
              <a:solidFill>
                <a:srgbClr val="3872BA"/>
              </a:solidFill>
              <a:latin typeface="微软雅黑" panose="020B0503020204020204" charset="-122"/>
              <a:ea typeface="微软雅黑" panose="020B0503020204020204" charset="-122"/>
              <a:cs typeface="+mn-ea"/>
              <a:sym typeface="+mn-lt"/>
            </a:endParaRPr>
          </a:p>
        </p:txBody>
      </p:sp>
      <p:sp>
        <p:nvSpPr>
          <p:cNvPr id="29" name="文本框 28"/>
          <p:cNvSpPr txBox="1"/>
          <p:nvPr/>
        </p:nvSpPr>
        <p:spPr>
          <a:xfrm>
            <a:off x="5255634" y="2234016"/>
            <a:ext cx="1097280" cy="368300"/>
          </a:xfrm>
          <a:prstGeom prst="rect">
            <a:avLst/>
          </a:prstGeom>
          <a:noFill/>
        </p:spPr>
        <p:txBody>
          <a:bodyPr wrap="none" rtlCol="0">
            <a:spAutoFit/>
          </a:bodyPr>
          <a:lstStyle/>
          <a:p>
            <a:pPr algn="just"/>
            <a:r>
              <a:rPr lang="zh-CN" altLang="en-US" b="1">
                <a:solidFill>
                  <a:srgbClr val="E8ACAB"/>
                </a:solidFill>
                <a:latin typeface="微软雅黑" panose="020B0503020204020204" charset="-122"/>
                <a:ea typeface="微软雅黑" panose="020B0503020204020204" charset="-122"/>
                <a:cs typeface="+mn-ea"/>
                <a:sym typeface="+mn-lt"/>
              </a:rPr>
              <a:t>活动描述</a:t>
            </a:r>
            <a:endParaRPr lang="zh-CN" altLang="en-US" b="1">
              <a:solidFill>
                <a:srgbClr val="E8ACAB"/>
              </a:solidFill>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8191202" y="2234016"/>
            <a:ext cx="1097280" cy="368300"/>
          </a:xfrm>
          <a:prstGeom prst="rect">
            <a:avLst/>
          </a:prstGeom>
          <a:noFill/>
        </p:spPr>
        <p:txBody>
          <a:bodyPr wrap="none" rtlCol="0">
            <a:spAutoFit/>
          </a:bodyPr>
          <a:lstStyle/>
          <a:p>
            <a:pPr algn="just"/>
            <a:r>
              <a:rPr lang="zh-CN" altLang="en-US" b="1">
                <a:solidFill>
                  <a:srgbClr val="82CBE2"/>
                </a:solidFill>
                <a:latin typeface="微软雅黑" panose="020B0503020204020204" charset="-122"/>
                <a:ea typeface="微软雅黑" panose="020B0503020204020204" charset="-122"/>
                <a:cs typeface="+mn-ea"/>
                <a:sym typeface="+mn-lt"/>
              </a:rPr>
              <a:t>活动步骤</a:t>
            </a:r>
            <a:endParaRPr lang="zh-CN" altLang="en-US" b="1">
              <a:solidFill>
                <a:srgbClr val="82CBE2"/>
              </a:solidFill>
              <a:latin typeface="微软雅黑" panose="020B0503020204020204" charset="-122"/>
              <a:ea typeface="微软雅黑" panose="020B0503020204020204" charset="-122"/>
              <a:cs typeface="+mn-ea"/>
              <a:sym typeface="+mn-lt"/>
            </a:endParaRPr>
          </a:p>
        </p:txBody>
      </p:sp>
      <p:sp>
        <p:nvSpPr>
          <p:cNvPr id="2" name="TextBox 76"/>
          <p:cNvSpPr txBox="1"/>
          <p:nvPr/>
        </p:nvSpPr>
        <p:spPr>
          <a:xfrm>
            <a:off x="2100580" y="1000760"/>
            <a:ext cx="7320915"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由“人工智能”认识科技之美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300845" y="806450"/>
            <a:ext cx="2349500" cy="107632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单元综合实践活动方案</a:t>
            </a:r>
            <a:endParaRPr lang="zh-CN" altLang="en-US" sz="3200">
              <a:latin typeface="方正正粗黑简体" panose="02000000000000000000" charset="-122"/>
              <a:ea typeface="方正正粗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8"/>
                                        </p:tgtEl>
                                        <p:attrNameLst>
                                          <p:attrName>ppt_y</p:attrName>
                                        </p:attrNameLst>
                                      </p:cBhvr>
                                      <p:tavLst>
                                        <p:tav tm="0">
                                          <p:val>
                                            <p:strVal val="#ppt_y"/>
                                          </p:val>
                                        </p:tav>
                                        <p:tav tm="100000">
                                          <p:val>
                                            <p:strVal val="#ppt_y"/>
                                          </p:val>
                                        </p:tav>
                                      </p:tavLst>
                                    </p:anim>
                                    <p:anim calcmode="lin" valueType="num">
                                      <p:cBhvr>
                                        <p:cTn id="3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8"/>
                                        </p:tgtEl>
                                      </p:cBhvr>
                                    </p:animEffect>
                                  </p:childTnLst>
                                </p:cTn>
                              </p:par>
                            </p:childTnLst>
                          </p:cTn>
                        </p:par>
                        <p:par>
                          <p:cTn id="33" fill="hold">
                            <p:stCondLst>
                              <p:cond delay="265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31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9"/>
                                        </p:tgtEl>
                                        <p:attrNameLst>
                                          <p:attrName>ppt_y</p:attrName>
                                        </p:attrNameLst>
                                      </p:cBhvr>
                                      <p:tavLst>
                                        <p:tav tm="0">
                                          <p:val>
                                            <p:strVal val="#ppt_y"/>
                                          </p:val>
                                        </p:tav>
                                        <p:tav tm="100000">
                                          <p:val>
                                            <p:strVal val="#ppt_y"/>
                                          </p:val>
                                        </p:tav>
                                      </p:tavLst>
                                    </p:anim>
                                    <p:anim calcmode="lin" valueType="num">
                                      <p:cBhvr>
                                        <p:cTn id="4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9"/>
                                        </p:tgtEl>
                                      </p:cBhvr>
                                    </p:animEffect>
                                  </p:childTnLst>
                                </p:cTn>
                              </p:par>
                            </p:childTnLst>
                          </p:cTn>
                        </p:par>
                        <p:par>
                          <p:cTn id="45" fill="hold">
                            <p:stCondLst>
                              <p:cond delay="3799"/>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4299"/>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0"/>
                                        </p:tgtEl>
                                        <p:attrNameLst>
                                          <p:attrName>ppt_y</p:attrName>
                                        </p:attrNameLst>
                                      </p:cBhvr>
                                      <p:tavLst>
                                        <p:tav tm="0">
                                          <p:val>
                                            <p:strVal val="#ppt_y"/>
                                          </p:val>
                                        </p:tav>
                                        <p:tav tm="100000">
                                          <p:val>
                                            <p:strVal val="#ppt_y"/>
                                          </p:val>
                                        </p:tav>
                                      </p:tavLst>
                                    </p:anim>
                                    <p:anim calcmode="lin" valueType="num">
                                      <p:cBhvr>
                                        <p:cTn id="5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0"/>
                                        </p:tgtEl>
                                      </p:cBhvr>
                                    </p:animEffect>
                                  </p:childTnLst>
                                </p:cTn>
                              </p:par>
                            </p:childTnLst>
                          </p:cTn>
                        </p:par>
                        <p:par>
                          <p:cTn id="57" fill="hold">
                            <p:stCondLst>
                              <p:cond delay="4949"/>
                            </p:stCondLst>
                            <p:childTnLst>
                              <p:par>
                                <p:cTn id="58" presetID="22" presetClass="entr" presetSubtype="1"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up)">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4" grpId="0"/>
      <p:bldP spid="25" grpId="0"/>
      <p:bldP spid="26" grpId="0"/>
      <p:bldP spid="28" grpId="0"/>
      <p:bldP spid="29" grpId="0"/>
      <p:bldP spid="30" grpId="0"/>
      <p:bldP spid="2" grpId="0" bldLvl="0" animBg="1"/>
      <p:bldP spid="2"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4" name="文本框 3"/>
          <p:cNvSpPr txBox="1"/>
          <p:nvPr/>
        </p:nvSpPr>
        <p:spPr>
          <a:xfrm>
            <a:off x="4208145" y="574675"/>
            <a:ext cx="6880860" cy="5262245"/>
          </a:xfrm>
          <a:prstGeom prst="rect">
            <a:avLst/>
          </a:prstGeom>
          <a:noFill/>
        </p:spPr>
        <p:txBody>
          <a:bodyPr wrap="square" rtlCol="0" anchor="t">
            <a:spAutoFit/>
          </a:bodyPr>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活动要求</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1. 全班同学分为 5 个小组，各组选择一种语言类节目形式，要主题鲜明，语言标准，时间控制在 10 分钟以内，最后的演出节目由师生共同决定。</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2. 教师和组长共同确定评分标准并组成评委会，设奖内容可多元化，如“最佳风采奖”“最具潜质奖”“最佳原创奖”“最佳人气奖”等。</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3. 节目所需的道具、服装可通过自己制作、向同学借用等购买、租赁方式解决。</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4. 演出顺序由各组抽签决定，主持人负责串词，安排 1 人全程摄像及拍照。</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5. 活动结束后，在校园微信公众号上推送及宣传，同时向全校师生开放网络投票，通过投票结果评选出“最佳人气奖”。</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6. 按照演出流程开展活动</a:t>
            </a:r>
            <a:endParaRPr lang="zh-CN" altLang="en-US" sz="1600">
              <a:latin typeface="微软雅黑" panose="020B0503020204020204" charset="-122"/>
              <a:ea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rPr>
              <a:t>（1）开场节目。（2）主持人开场白。（3）语言节目演出。（4）颁发奖项。（5）结束语。</a:t>
            </a:r>
            <a:endParaRPr lang="zh-CN" altLang="en-US" sz="16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4" name="文本框 3"/>
          <p:cNvSpPr txBox="1"/>
          <p:nvPr/>
        </p:nvSpPr>
        <p:spPr>
          <a:xfrm>
            <a:off x="4247515" y="221615"/>
            <a:ext cx="6880860" cy="92202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活动评价</a:t>
            </a:r>
            <a:endParaRPr lang="zh-CN" altLang="en-US">
              <a:latin typeface="微软雅黑" panose="020B0503020204020204" charset="-122"/>
              <a:ea typeface="微软雅黑" panose="020B050302020402020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请根据下面的综合实践活动评价表开展评价活动。</a:t>
            </a:r>
            <a:endParaRPr lang="zh-CN" altLang="en-US">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4572000" y="1325880"/>
            <a:ext cx="6231890" cy="4456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9220" y="1995805"/>
            <a:ext cx="7089775" cy="2030095"/>
          </a:xfrm>
          <a:prstGeom prst="rect">
            <a:avLst/>
          </a:prstGeom>
          <a:noFill/>
          <a:effectLst/>
        </p:spPr>
        <p:txBody>
          <a:bodyPr wrap="square" rtlCol="0">
            <a:spAutoFit/>
          </a:bodyPr>
          <a:p>
            <a:pPr algn="ctr"/>
            <a:r>
              <a:rPr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第</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六</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单元</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a:p>
            <a:pPr algn="ctr"/>
            <a:r>
              <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语言艺术审美</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2" name="Rectangle 41"/>
          <p:cNvSpPr/>
          <p:nvPr/>
        </p:nvSpPr>
        <p:spPr>
          <a:xfrm>
            <a:off x="721360" y="5242560"/>
            <a:ext cx="10452100" cy="1185545"/>
          </a:xfrm>
          <a:prstGeom prst="rect">
            <a:avLst/>
          </a:prstGeom>
        </p:spPr>
        <p:txBody>
          <a:bodyPr wrap="square" lIns="121920" rIns="121920" bIns="60960">
            <a:spAutoFit/>
          </a:bodyPr>
          <a:lstStyle/>
          <a:p>
            <a:pPr algn="l" defTabSz="412750" hangingPunct="0">
              <a:lnSpc>
                <a:spcPct val="130000"/>
              </a:lnSpc>
              <a:spcBef>
                <a:spcPts val="0"/>
              </a:spcBef>
              <a:spcAft>
                <a:spcPts val="0"/>
              </a:spcAft>
              <a:defRPr sz="2000" b="0">
                <a:solidFill>
                  <a:srgbClr val="1C1F25"/>
                </a:solidFill>
                <a:latin typeface="Roboto Bold"/>
                <a:ea typeface="Roboto Bold"/>
                <a:cs typeface="Roboto Bold"/>
                <a:sym typeface="Roboto Bold"/>
              </a:defRPr>
            </a:pPr>
            <a:r>
              <a:rPr lang="en-US" sz="1800" dirty="0">
                <a:latin typeface="微软雅黑" panose="020B0503020204020204" charset="-122"/>
                <a:ea typeface="微软雅黑" panose="020B0503020204020204" charset="-122"/>
                <a:sym typeface="华文细黑" panose="02010600040101010101" charset="-122"/>
              </a:rPr>
              <a:t>美学尚未成为独立学科之际，对文学艺术的美学研究就已然开始。古希腊亚里士多德的《诗学》及我国先秦时期的《乐记》，就是从悲剧与史诗问题论及入手，后者剖析了音乐创作与人心受客观声响影响的关系，并提出“唯乐不可以为伪”“乐与政通”等概念。</a:t>
            </a:r>
            <a:endParaRPr lang="en-US" sz="1800" dirty="0">
              <a:latin typeface="微软雅黑" panose="020B0503020204020204" charset="-122"/>
              <a:ea typeface="微软雅黑" panose="020B0503020204020204"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单元提要</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a:t>
            </a:r>
            <a:r>
              <a:rPr 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8</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课　文学作品语言审美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918335" cy="127127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从文学语言的审美感受出发，品味《断章》的语言美、意境美。</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965960" cy="127127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通过审美体验，理解文学语言的审美特性，提升审美能力。</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10100347" y="4156671"/>
            <a:ext cx="1702398"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开展审美实践活动，在活动中深刻领悟经典文学作品带来的美育乐趣，提高审美能力。</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310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955165" y="2136775"/>
            <a:ext cx="3185795" cy="258445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断章</a:t>
            </a: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卞之琳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你站在桥上看风景，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看风景的人在楼上看你。</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明月装饰了你的窗子，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你装饰了别人的梦。</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6052820" y="1804670"/>
            <a:ext cx="4743450" cy="3248025"/>
          </a:xfrm>
          <a:prstGeom prst="rect">
            <a:avLst/>
          </a:prstGeom>
        </p:spPr>
      </p:pic>
      <p:sp>
        <p:nvSpPr>
          <p:cNvPr id="6" name="TextBox 76"/>
          <p:cNvSpPr txBox="1"/>
          <p:nvPr/>
        </p:nvSpPr>
        <p:spPr>
          <a:xfrm>
            <a:off x="3481512" y="4160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断章</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P spid="6" grpId="0" bldLvl="0" animBg="1"/>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4212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断章</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800735" y="1454150"/>
            <a:ext cx="7383145" cy="476758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卞之琳 (1910—2000)，现当代诗人、文学评论家、翻译家。与李广田、何其芳一起被誉为“汉园三诗人”。主要诗集有《三秋集》《鱼目集》《十年诗草》等。其诗想象微妙，笔墨省简，抗战爆发后，诗风变得开阔、明朗。被公认为新文化运动中重要的诗歌流派“新月派”的代表诗人。</a:t>
            </a:r>
            <a:endParaRPr lang="zh-CN" altLang="en-US">
              <a:latin typeface="楷体" panose="02010609060101010101" charset="-122"/>
              <a:ea typeface="楷体" panose="0201060906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《断章》创作于 1935 年 10 月，是一首精致的哲理诗（图 6-1）。据作者自云，这四行诗原在一首长诗中，但全诗仅有这四行使他满意，于是抽出来独立成章，标题由此而来。作者曾说：“这是抒情诗，是以超然而珍惜的感情，写一刹那的意境。我当时爱想世间人物、事物的息息相关，相互依存，相互作用。人（你）可以看风景，也可能自觉不自觉点缀了风景；人（你）可以见明月装饰了自己的窗子，也可能自觉不自觉地成了别人梦境的装饰。”又说：“我的意思是着重在相对上。”可见诗人主要希望表现一种相对关系，因而创作了此诗。</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8354060" y="2187575"/>
            <a:ext cx="3048000" cy="3038475"/>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45167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断章</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59180" y="1750060"/>
            <a:ext cx="9912350" cy="378460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cs typeface="楷体" panose="02010609060101010101" charset="-122"/>
              </a:rPr>
              <a:t>全诗书写的是多个主体参与的审美行为。前两幅画面，“你站在桥上看风景”“看风景的人在楼上看你”，“桥上”和“楼上”这两个地点，表面看来似乎互不相关，却因为“看风景”这个动作发生了联系。后两幅画面，“明月装饰了你的窗子”“你装饰了别人的梦”，“窗子”与“梦”互不相关，却在“装饰”这一点上又发生了联系。十分平常的生活画面，几个毫不相关的事物，经过诗人精心构思与组合，变得十分耐人寻味和意义深远。</a:t>
            </a:r>
            <a:endParaRPr lang="zh-CN" altLang="en-US" sz="1600">
              <a:latin typeface="楷体" panose="02010609060101010101" charset="-122"/>
              <a:ea typeface="楷体" panose="02010609060101010101" charset="-122"/>
              <a:cs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cs typeface="楷体" panose="02010609060101010101" charset="-122"/>
              </a:rPr>
              <a:t>卞之琳很看中他写的这首诗体现一种相对关系。但是有一句话说得好，诗歌一旦写成，诗人就去世了，读者就诞生了。关于这首诗的主题，很多人提出了不一样的看法，除了哲理说之外，还有装饰说、情诗说、过客说、幻想说等。哲理说认为，表现了一种普遍存在的相对关系。装饰说认为，表现了一种人生互相装饰的悲哀。情诗说认为，表现了情感世界朦胧忧伤的相思。过客说认为，表现世间物是人非匆匆过客情景。幻想说认为，表现根本不存在的一种虚幻人生。</a:t>
            </a:r>
            <a:endParaRPr lang="zh-CN" altLang="en-US" sz="1600">
              <a:latin typeface="楷体" panose="02010609060101010101" charset="-122"/>
              <a:ea typeface="楷体" panose="02010609060101010101" charset="-122"/>
              <a:cs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2*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2*l_h_i*1_2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87_2*l_h_i*1_2_3"/>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2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87_2*l_h_i*1_3_3"/>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2*l_h_i*1_3_2"/>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0.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1.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32.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3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3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3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3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45.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4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51.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52.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5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5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5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77.xml><?xml version="1.0" encoding="utf-8"?>
<p:tagLst xmlns:p="http://schemas.openxmlformats.org/presentationml/2006/main">
  <p:tag name="COMMONDATA" val="eyJoZGlkIjoiNzQ3MTk3OTEyZDg4NzA3ZGRmN2U4ZTcxY2Y1ODYwYzQifQ=="/>
</p:tagLst>
</file>

<file path=ppt/tags/tag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7141</Words>
  <Application>WPS 演示</Application>
  <PresentationFormat>宽屏</PresentationFormat>
  <Paragraphs>306</Paragraphs>
  <Slides>34</Slides>
  <Notes>0</Notes>
  <HiddenSlides>0</HiddenSlides>
  <MMClips>0</MMClips>
  <ScaleCrop>false</ScaleCrop>
  <HeadingPairs>
    <vt:vector size="8" baseType="variant">
      <vt:variant>
        <vt:lpstr>已用的字体</vt:lpstr>
      </vt:variant>
      <vt:variant>
        <vt:i4>21</vt:i4>
      </vt:variant>
      <vt:variant>
        <vt:lpstr>主题</vt:lpstr>
      </vt:variant>
      <vt:variant>
        <vt:i4>2</vt:i4>
      </vt:variant>
      <vt:variant>
        <vt:lpstr>嵌入 OLE 服务器</vt:lpstr>
      </vt:variant>
      <vt:variant>
        <vt:i4>2</vt:i4>
      </vt:variant>
      <vt:variant>
        <vt:lpstr>幻灯片标题</vt:lpstr>
      </vt:variant>
      <vt:variant>
        <vt:i4>34</vt:i4>
      </vt:variant>
    </vt:vector>
  </HeadingPairs>
  <TitlesOfParts>
    <vt:vector size="59" baseType="lpstr">
      <vt:lpstr>Arial</vt:lpstr>
      <vt:lpstr>宋体</vt:lpstr>
      <vt:lpstr>Wingdings</vt:lpstr>
      <vt:lpstr>Calibri</vt:lpstr>
      <vt:lpstr>微软雅黑</vt:lpstr>
      <vt:lpstr>Arial Unicode MS</vt:lpstr>
      <vt:lpstr>华文细黑</vt:lpstr>
      <vt:lpstr>字魂27号-布丁体</vt:lpstr>
      <vt:lpstr>Directive Four</vt:lpstr>
      <vt:lpstr>字魂27号-布丁体</vt:lpstr>
      <vt:lpstr>张海山锐谐体</vt:lpstr>
      <vt:lpstr>Signika</vt:lpstr>
      <vt:lpstr>Open Sans Extrabold</vt:lpstr>
      <vt:lpstr>Bebas Neue</vt:lpstr>
      <vt:lpstr>黑体</vt:lpstr>
      <vt:lpstr>Roboto Bold</vt:lpstr>
      <vt:lpstr>Calibri Light</vt:lpstr>
      <vt:lpstr>方正正粗黑简体</vt:lpstr>
      <vt:lpstr>楷体</vt:lpstr>
      <vt:lpstr>Lato Light</vt:lpstr>
      <vt:lpstr>Cambria Math</vt:lpstr>
      <vt:lpstr>Office 主题</vt:lpstr>
      <vt:lpstr>Office Theme</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老学生一枚</cp:lastModifiedBy>
  <cp:revision>65</cp:revision>
  <dcterms:created xsi:type="dcterms:W3CDTF">2022-08-19T06:26:00Z</dcterms:created>
  <dcterms:modified xsi:type="dcterms:W3CDTF">2022-08-19T07:55:28Z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5787345A3AF44BEDBF61D187C80EDFB7</vt:lpwstr>
  </property>
  <property fmtid="{D5CDD505-2E9C-101B-9397-08002B2CF9AE}" pid="3" name="KSOProductBuildVer">
    <vt:lpwstr>2052-11.1.0.12302</vt:lpwstr>
  </property>
</Properties>
</file>